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4.xml" ContentType="application/vnd.openxmlformats-officedocument.presentationml.notesSlide+xml"/>
  <Override PartName="/ppt/tags/tag4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933" r:id="rId2"/>
    <p:sldId id="929" r:id="rId3"/>
    <p:sldId id="928" r:id="rId4"/>
    <p:sldId id="853" r:id="rId5"/>
    <p:sldId id="854" r:id="rId6"/>
    <p:sldId id="913" r:id="rId7"/>
    <p:sldId id="930" r:id="rId8"/>
    <p:sldId id="931" r:id="rId9"/>
    <p:sldId id="932" r:id="rId10"/>
    <p:sldId id="903" r:id="rId11"/>
    <p:sldId id="859" r:id="rId12"/>
    <p:sldId id="914" r:id="rId13"/>
    <p:sldId id="860" r:id="rId14"/>
    <p:sldId id="926" r:id="rId15"/>
    <p:sldId id="915" r:id="rId16"/>
    <p:sldId id="861" r:id="rId17"/>
    <p:sldId id="916" r:id="rId18"/>
    <p:sldId id="934" r:id="rId19"/>
    <p:sldId id="923" r:id="rId20"/>
    <p:sldId id="924" r:id="rId21"/>
    <p:sldId id="892" r:id="rId22"/>
    <p:sldId id="905" r:id="rId23"/>
    <p:sldId id="868" r:id="rId24"/>
    <p:sldId id="893" r:id="rId25"/>
    <p:sldId id="870" r:id="rId26"/>
    <p:sldId id="918" r:id="rId27"/>
    <p:sldId id="871" r:id="rId28"/>
  </p:sldIdLst>
  <p:sldSz cx="9144000" cy="5143500" type="screen16x9"/>
  <p:notesSz cx="7010400" cy="9296400"/>
  <p:custDataLst>
    <p:tags r:id="rId31"/>
  </p:custDataLst>
  <p:defaultTextStyle>
    <a:defPPr>
      <a:defRPr lang="en-US"/>
    </a:defPPr>
    <a:lvl1pPr marL="0" algn="l" defTabSz="8163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53" algn="l" defTabSz="8163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06" algn="l" defTabSz="8163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59" algn="l" defTabSz="8163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13" algn="l" defTabSz="8163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66" algn="l" defTabSz="8163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919" algn="l" defTabSz="8163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71" algn="l" defTabSz="8163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224" algn="l" defTabSz="8163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03F5F"/>
    <a:srgbClr val="CFD7DA"/>
    <a:srgbClr val="E9EDF4"/>
    <a:srgbClr val="002839"/>
    <a:srgbClr val="CACACA"/>
    <a:srgbClr val="FFFFFF"/>
    <a:srgbClr val="FF0066"/>
    <a:srgbClr val="71717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6" autoAdjust="0"/>
    <p:restoredTop sz="92730" autoAdjust="0"/>
  </p:normalViewPr>
  <p:slideViewPr>
    <p:cSldViewPr>
      <p:cViewPr varScale="1">
        <p:scale>
          <a:sx n="128" d="100"/>
          <a:sy n="128" d="100"/>
        </p:scale>
        <p:origin x="115" y="3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3306"/>
    </p:cViewPr>
  </p:sorterViewPr>
  <p:notesViewPr>
    <p:cSldViewPr>
      <p:cViewPr varScale="1">
        <p:scale>
          <a:sx n="80" d="100"/>
          <a:sy n="80" d="100"/>
        </p:scale>
        <p:origin x="279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0.39</c:v>
                </c:pt>
                <c:pt idx="1">
                  <c:v>0.43</c:v>
                </c:pt>
                <c:pt idx="2">
                  <c:v>0.45</c:v>
                </c:pt>
                <c:pt idx="3">
                  <c:v>0.47</c:v>
                </c:pt>
                <c:pt idx="4">
                  <c:v>0.51</c:v>
                </c:pt>
                <c:pt idx="5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62-4108-A404-C7CA640B0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89765080"/>
        <c:axId val="689764752"/>
      </c:lineChart>
      <c:catAx>
        <c:axId val="68976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4752"/>
        <c:crosses val="autoZero"/>
        <c:auto val="1"/>
        <c:lblAlgn val="ctr"/>
        <c:lblOffset val="100"/>
        <c:noMultiLvlLbl val="0"/>
      </c:catAx>
      <c:valAx>
        <c:axId val="689764752"/>
        <c:scaling>
          <c:orientation val="minMax"/>
          <c:min val="0.2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50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0.54</c:v>
                </c:pt>
                <c:pt idx="1">
                  <c:v>0.62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FE-4F9C-8194-9B750A394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89765080"/>
        <c:axId val="689764752"/>
      </c:lineChart>
      <c:catAx>
        <c:axId val="68976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4752"/>
        <c:crosses val="autoZero"/>
        <c:auto val="1"/>
        <c:lblAlgn val="ctr"/>
        <c:lblOffset val="100"/>
        <c:noMultiLvlLbl val="0"/>
      </c:catAx>
      <c:valAx>
        <c:axId val="689764752"/>
        <c:scaling>
          <c:orientation val="minMax"/>
          <c:max val="0.70000000000000007"/>
          <c:min val="0.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50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64292531615371E-2"/>
          <c:y val="5.2585284142511561E-2"/>
          <c:w val="0.90551449534717254"/>
          <c:h val="0.824736582294709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7567406346933906E-3"/>
                  <c:y val="-6.9679295484455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B3-4F4F-BA6E-B5A438C31A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0.2</c:v>
                </c:pt>
                <c:pt idx="1">
                  <c:v>0.24</c:v>
                </c:pt>
                <c:pt idx="2">
                  <c:v>0.27</c:v>
                </c:pt>
                <c:pt idx="3">
                  <c:v>0.28999999999999998</c:v>
                </c:pt>
                <c:pt idx="4">
                  <c:v>0.33</c:v>
                </c:pt>
                <c:pt idx="5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E-4E26-98B1-E19971306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89765080"/>
        <c:axId val="689764752"/>
      </c:lineChart>
      <c:catAx>
        <c:axId val="68976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4752"/>
        <c:crosses val="autoZero"/>
        <c:auto val="1"/>
        <c:lblAlgn val="ctr"/>
        <c:lblOffset val="100"/>
        <c:noMultiLvlLbl val="0"/>
      </c:catAx>
      <c:valAx>
        <c:axId val="6897647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50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0399227849043898E-2"/>
                  <c:y val="-3.6765264627781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A1-4A83-9973-32E475449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0.72</c:v>
                </c:pt>
                <c:pt idx="1">
                  <c:v>0.74</c:v>
                </c:pt>
                <c:pt idx="2">
                  <c:v>0.76</c:v>
                </c:pt>
                <c:pt idx="3">
                  <c:v>0.79</c:v>
                </c:pt>
                <c:pt idx="4">
                  <c:v>0.8</c:v>
                </c:pt>
                <c:pt idx="5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BF-4745-A602-8D2006315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89765080"/>
        <c:axId val="689764752"/>
      </c:lineChart>
      <c:catAx>
        <c:axId val="68976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4752"/>
        <c:crosses val="autoZero"/>
        <c:auto val="1"/>
        <c:lblAlgn val="ctr"/>
        <c:lblOffset val="100"/>
        <c:noMultiLvlLbl val="0"/>
      </c:catAx>
      <c:valAx>
        <c:axId val="689764752"/>
        <c:scaling>
          <c:orientation val="minMax"/>
          <c:max val="0.9"/>
          <c:min val="0.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50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0.11</c:v>
                </c:pt>
                <c:pt idx="1">
                  <c:v>0.16</c:v>
                </c:pt>
                <c:pt idx="2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01-491A-9DB4-56788EC5C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89765080"/>
        <c:axId val="689764752"/>
      </c:lineChart>
      <c:catAx>
        <c:axId val="68976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4752"/>
        <c:crosses val="autoZero"/>
        <c:auto val="1"/>
        <c:lblAlgn val="ctr"/>
        <c:lblOffset val="100"/>
        <c:noMultiLvlLbl val="0"/>
      </c:catAx>
      <c:valAx>
        <c:axId val="6897647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50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64302950415028E-2"/>
          <c:y val="7.58989501312336E-2"/>
          <c:w val="0.90551448125663347"/>
          <c:h val="0.820124326564442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0.18</c:v>
                </c:pt>
                <c:pt idx="1">
                  <c:v>0.2</c:v>
                </c:pt>
                <c:pt idx="2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D8-4472-8623-48422A139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89765080"/>
        <c:axId val="689764752"/>
      </c:lineChart>
      <c:catAx>
        <c:axId val="68976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4752"/>
        <c:crosses val="autoZero"/>
        <c:auto val="1"/>
        <c:lblAlgn val="ctr"/>
        <c:lblOffset val="100"/>
        <c:noMultiLvlLbl val="0"/>
      </c:catAx>
      <c:valAx>
        <c:axId val="6897647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50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0.56000000000000005</c:v>
                </c:pt>
                <c:pt idx="2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97-491B-A31C-139088E3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89765080"/>
        <c:axId val="689764752"/>
      </c:lineChart>
      <c:catAx>
        <c:axId val="68976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4752"/>
        <c:crosses val="autoZero"/>
        <c:auto val="1"/>
        <c:lblAlgn val="ctr"/>
        <c:lblOffset val="100"/>
        <c:noMultiLvlLbl val="0"/>
      </c:catAx>
      <c:valAx>
        <c:axId val="689764752"/>
        <c:scaling>
          <c:orientation val="minMax"/>
          <c:max val="0.70000000000000007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50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0.49</c:v>
                </c:pt>
                <c:pt idx="1">
                  <c:v>0.67</c:v>
                </c:pt>
                <c:pt idx="2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E6-4B21-9278-1C71D4C49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89765080"/>
        <c:axId val="689764752"/>
      </c:lineChart>
      <c:catAx>
        <c:axId val="68976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4752"/>
        <c:crosses val="autoZero"/>
        <c:auto val="1"/>
        <c:lblAlgn val="ctr"/>
        <c:lblOffset val="100"/>
        <c:noMultiLvlLbl val="0"/>
      </c:catAx>
      <c:valAx>
        <c:axId val="689764752"/>
        <c:scaling>
          <c:orientation val="minMax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7650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72ED84C-8ACA-402D-892F-AF607C407C6F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7DA35A9-D0E2-4BCA-94D2-3E080EE48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15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56AC269B-01EE-45A6-BE85-928C779DB74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55009D0-5E28-4ED5-9937-0D2997527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9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0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NOTE:</a:t>
            </a:r>
          </a:p>
          <a:p>
            <a:endParaRPr lang="en-US" sz="1600" dirty="0"/>
          </a:p>
          <a:p>
            <a:r>
              <a:rPr lang="en-US" sz="1600" b="1" dirty="0"/>
              <a:t>2019: 71% </a:t>
            </a:r>
            <a:r>
              <a:rPr lang="en-US" sz="1600" dirty="0"/>
              <a:t>willing to hire an individual with less education/skills than desired and allow them to work while they complete on-the-job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68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87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049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39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204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50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05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5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5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2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18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62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09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19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83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6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Another 28% say talent is a REAL CHALLENGE… just not one of biggest challenges.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So, 73% have talent challenges.</a:t>
            </a:r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Less than a quarter (24%) say talent isn’t a challenge or only a minor challenge.</a:t>
            </a:r>
          </a:p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771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91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1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Another 28% say talent is a REAL CHALLENGE… just not one of biggest challenges.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So, 73% have talent challenges.</a:t>
            </a:r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Less than a quarter (24%) say talent isn’t a challenge or only a minor challenge.</a:t>
            </a:r>
          </a:p>
        </p:txBody>
      </p:sp>
    </p:spTree>
    <p:extLst>
      <p:ext uri="{BB962C8B-B14F-4D97-AF65-F5344CB8AC3E}">
        <p14:creationId xmlns:p14="http://schemas.microsoft.com/office/powerpoint/2010/main" val="150129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94F0-0564-4C2A-B7A3-B7706B004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7195-528F-478A-8C5E-4FA4F0845F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DF14F4C-3C3E-4037-B871-87A40E85B6C8}"/>
              </a:ext>
            </a:extLst>
          </p:cNvPr>
          <p:cNvSpPr txBox="1">
            <a:spLocks/>
          </p:cNvSpPr>
          <p:nvPr userDrawn="1"/>
        </p:nvSpPr>
        <p:spPr>
          <a:xfrm>
            <a:off x="6629400" y="476726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53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06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459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13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766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919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071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224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727195-528F-478A-8C5E-4FA4F0845F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891-D079-47E9-8920-C4BA0EB5A1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250-A351-46DF-8F8F-2522811D81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226571" y="198835"/>
            <a:ext cx="8731312" cy="558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rgbClr val="003F5F"/>
                </a:solidFill>
                <a:latin typeface="+mj-lt"/>
              </a:defRPr>
            </a:lvl1pPr>
            <a:lvl2pPr marL="127397" indent="0">
              <a:buNone/>
              <a:defRPr/>
            </a:lvl2pPr>
            <a:lvl3pPr marL="260747" indent="0">
              <a:buNone/>
              <a:defRPr/>
            </a:lvl3pPr>
            <a:lvl4pPr marL="386954" indent="0">
              <a:buNone/>
              <a:defRPr/>
            </a:lvl4pPr>
            <a:lvl5pPr marL="47029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67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8952"/>
            <a:ext cx="8229600" cy="33944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3F5F"/>
                </a:solidFill>
                <a:latin typeface="Calibri" panose="020F0502020204030204" pitchFamily="34" charset="0"/>
              </a:defRPr>
            </a:lvl1pPr>
            <a:lvl2pPr>
              <a:defRPr sz="16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>
              <a:defRPr sz="11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>
              <a:defRPr sz="1100">
                <a:solidFill>
                  <a:srgbClr val="595959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64906"/>
            <a:ext cx="2133600" cy="273844"/>
          </a:xfrm>
        </p:spPr>
        <p:txBody>
          <a:bodyPr/>
          <a:lstStyle/>
          <a:p>
            <a:fld id="{89149C53-BD8C-4900-B103-B26763DAE0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6490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5A95A3FB-5310-4DC7-93E4-1F7C8BB51F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571" y="198835"/>
            <a:ext cx="8731312" cy="558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rgbClr val="003F5F"/>
                </a:solidFill>
                <a:latin typeface="+mj-lt"/>
              </a:defRPr>
            </a:lvl1pPr>
            <a:lvl2pPr marL="127397" indent="0">
              <a:buNone/>
              <a:defRPr/>
            </a:lvl2pPr>
            <a:lvl3pPr marL="260747" indent="0">
              <a:buNone/>
              <a:defRPr/>
            </a:lvl3pPr>
            <a:lvl4pPr marL="386954" indent="0">
              <a:buNone/>
              <a:defRPr/>
            </a:lvl4pPr>
            <a:lvl5pPr marL="47029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7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00451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475311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03F5F"/>
                </a:solidFill>
              </a:defRPr>
            </a:lvl1pPr>
            <a:lvl2pPr marL="408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6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9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7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2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C525-B0F8-419F-B372-107636CB6B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2648-92C0-4CAB-B33B-D344074B50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53" indent="0">
              <a:buNone/>
              <a:defRPr sz="1800" b="1"/>
            </a:lvl2pPr>
            <a:lvl3pPr marL="816306" indent="0">
              <a:buNone/>
              <a:defRPr sz="1600" b="1"/>
            </a:lvl3pPr>
            <a:lvl4pPr marL="1224459" indent="0">
              <a:buNone/>
              <a:defRPr sz="1400" b="1"/>
            </a:lvl4pPr>
            <a:lvl5pPr marL="1632613" indent="0">
              <a:buNone/>
              <a:defRPr sz="1400" b="1"/>
            </a:lvl5pPr>
            <a:lvl6pPr marL="2040766" indent="0">
              <a:buNone/>
              <a:defRPr sz="1400" b="1"/>
            </a:lvl6pPr>
            <a:lvl7pPr marL="2448919" indent="0">
              <a:buNone/>
              <a:defRPr sz="1400" b="1"/>
            </a:lvl7pPr>
            <a:lvl8pPr marL="2857071" indent="0">
              <a:buNone/>
              <a:defRPr sz="1400" b="1"/>
            </a:lvl8pPr>
            <a:lvl9pPr marL="326522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53" indent="0">
              <a:buNone/>
              <a:defRPr sz="1800" b="1"/>
            </a:lvl2pPr>
            <a:lvl3pPr marL="816306" indent="0">
              <a:buNone/>
              <a:defRPr sz="1600" b="1"/>
            </a:lvl3pPr>
            <a:lvl4pPr marL="1224459" indent="0">
              <a:buNone/>
              <a:defRPr sz="1400" b="1"/>
            </a:lvl4pPr>
            <a:lvl5pPr marL="1632613" indent="0">
              <a:buNone/>
              <a:defRPr sz="1400" b="1"/>
            </a:lvl5pPr>
            <a:lvl6pPr marL="2040766" indent="0">
              <a:buNone/>
              <a:defRPr sz="1400" b="1"/>
            </a:lvl6pPr>
            <a:lvl7pPr marL="2448919" indent="0">
              <a:buNone/>
              <a:defRPr sz="1400" b="1"/>
            </a:lvl7pPr>
            <a:lvl8pPr marL="2857071" indent="0">
              <a:buNone/>
              <a:defRPr sz="1400" b="1"/>
            </a:lvl8pPr>
            <a:lvl9pPr marL="326522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D2D1-844B-41A8-A23E-C3A23B0544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A0FC-D491-4EB4-95B4-317031C0FB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7658-D65A-427A-86A1-712914C6D6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5"/>
            <a:ext cx="3008313" cy="3518298"/>
          </a:xfrm>
        </p:spPr>
        <p:txBody>
          <a:bodyPr/>
          <a:lstStyle>
            <a:lvl1pPr marL="0" indent="0">
              <a:buNone/>
              <a:defRPr sz="1300"/>
            </a:lvl1pPr>
            <a:lvl2pPr marL="408153" indent="0">
              <a:buNone/>
              <a:defRPr sz="1100"/>
            </a:lvl2pPr>
            <a:lvl3pPr marL="816306" indent="0">
              <a:buNone/>
              <a:defRPr sz="900"/>
            </a:lvl3pPr>
            <a:lvl4pPr marL="1224459" indent="0">
              <a:buNone/>
              <a:defRPr sz="800"/>
            </a:lvl4pPr>
            <a:lvl5pPr marL="1632613" indent="0">
              <a:buNone/>
              <a:defRPr sz="800"/>
            </a:lvl5pPr>
            <a:lvl6pPr marL="2040766" indent="0">
              <a:buNone/>
              <a:defRPr sz="800"/>
            </a:lvl6pPr>
            <a:lvl7pPr marL="2448919" indent="0">
              <a:buNone/>
              <a:defRPr sz="800"/>
            </a:lvl7pPr>
            <a:lvl8pPr marL="2857071" indent="0">
              <a:buNone/>
              <a:defRPr sz="800"/>
            </a:lvl8pPr>
            <a:lvl9pPr marL="326522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1B3F-310A-4324-B475-4AF583483B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53" indent="0">
              <a:buNone/>
              <a:defRPr sz="2500"/>
            </a:lvl2pPr>
            <a:lvl3pPr marL="816306" indent="0">
              <a:buNone/>
              <a:defRPr sz="2100"/>
            </a:lvl3pPr>
            <a:lvl4pPr marL="1224459" indent="0">
              <a:buNone/>
              <a:defRPr sz="1800"/>
            </a:lvl4pPr>
            <a:lvl5pPr marL="1632613" indent="0">
              <a:buNone/>
              <a:defRPr sz="1800"/>
            </a:lvl5pPr>
            <a:lvl6pPr marL="2040766" indent="0">
              <a:buNone/>
              <a:defRPr sz="1800"/>
            </a:lvl6pPr>
            <a:lvl7pPr marL="2448919" indent="0">
              <a:buNone/>
              <a:defRPr sz="1800"/>
            </a:lvl7pPr>
            <a:lvl8pPr marL="2857071" indent="0">
              <a:buNone/>
              <a:defRPr sz="1800"/>
            </a:lvl8pPr>
            <a:lvl9pPr marL="3265224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53" indent="0">
              <a:buNone/>
              <a:defRPr sz="1100"/>
            </a:lvl2pPr>
            <a:lvl3pPr marL="816306" indent="0">
              <a:buNone/>
              <a:defRPr sz="900"/>
            </a:lvl3pPr>
            <a:lvl4pPr marL="1224459" indent="0">
              <a:buNone/>
              <a:defRPr sz="800"/>
            </a:lvl4pPr>
            <a:lvl5pPr marL="1632613" indent="0">
              <a:buNone/>
              <a:defRPr sz="800"/>
            </a:lvl5pPr>
            <a:lvl6pPr marL="2040766" indent="0">
              <a:buNone/>
              <a:defRPr sz="800"/>
            </a:lvl6pPr>
            <a:lvl7pPr marL="2448919" indent="0">
              <a:buNone/>
              <a:defRPr sz="800"/>
            </a:lvl7pPr>
            <a:lvl8pPr marL="2857071" indent="0">
              <a:buNone/>
              <a:defRPr sz="800"/>
            </a:lvl8pPr>
            <a:lvl9pPr marL="326522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23E3-8E97-4EC6-850B-4F2D20E51A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1" tIns="40816" rIns="81631" bIns="408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vert="horz" lIns="81631" tIns="40816" rIns="81631" bIns="408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1631" tIns="40816" rIns="81631" bIns="4081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B9ACC-AFCB-4031-B4C1-79BFC0859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1631" tIns="40816" rIns="81631" bIns="4081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1631" tIns="40816" rIns="81631" bIns="4081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7195-528F-478A-8C5E-4FA4F0845F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330C6-7971-412C-90E5-54988FF6E74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F69FE5-911D-43D8-825C-CC7D7E80C123}"/>
              </a:ext>
            </a:extLst>
          </p:cNvPr>
          <p:cNvSpPr txBox="1">
            <a:spLocks/>
          </p:cNvSpPr>
          <p:nvPr userDrawn="1"/>
        </p:nvSpPr>
        <p:spPr>
          <a:xfrm>
            <a:off x="6629400" y="476726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53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06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459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13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766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919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071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224" algn="l" defTabSz="816306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727195-528F-478A-8C5E-4FA4F0845F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6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816306" rtl="0" eaLnBrk="1" latinLnBrk="0" hangingPunct="1">
        <a:spcBef>
          <a:spcPct val="0"/>
        </a:spcBef>
        <a:buNone/>
        <a:defRPr sz="3900" kern="1200">
          <a:solidFill>
            <a:srgbClr val="003F5F"/>
          </a:solidFill>
          <a:latin typeface="Futura Md BT" panose="020B0802020204020204" pitchFamily="34" charset="0"/>
          <a:ea typeface="+mj-ea"/>
          <a:cs typeface="+mj-cs"/>
        </a:defRPr>
      </a:lvl1pPr>
    </p:titleStyle>
    <p:bodyStyle>
      <a:lvl1pPr marL="306115" indent="-306115" algn="l" defTabSz="81630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Futura Lt BT" panose="020B0402020204020303" pitchFamily="34" charset="0"/>
          <a:ea typeface="+mn-ea"/>
          <a:cs typeface="+mn-cs"/>
        </a:defRPr>
      </a:lvl1pPr>
      <a:lvl2pPr marL="663249" indent="-255096" algn="l" defTabSz="8163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Futura Lt BT" panose="020B0402020204020303" pitchFamily="34" charset="0"/>
          <a:ea typeface="+mn-ea"/>
          <a:cs typeface="+mn-cs"/>
        </a:defRPr>
      </a:lvl2pPr>
      <a:lvl3pPr marL="1020383" indent="-204076" algn="l" defTabSz="8163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Futura Lt BT" panose="020B0402020204020303" pitchFamily="34" charset="0"/>
          <a:ea typeface="+mn-ea"/>
          <a:cs typeface="+mn-cs"/>
        </a:defRPr>
      </a:lvl3pPr>
      <a:lvl4pPr marL="1428536" indent="-204076" algn="l" defTabSz="81630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Futura Lt BT" panose="020B0402020204020303" pitchFamily="34" charset="0"/>
          <a:ea typeface="+mn-ea"/>
          <a:cs typeface="+mn-cs"/>
        </a:defRPr>
      </a:lvl4pPr>
      <a:lvl5pPr marL="1836689" indent="-204076" algn="l" defTabSz="81630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Futura Lt BT" panose="020B0402020204020303" pitchFamily="34" charset="0"/>
          <a:ea typeface="+mn-ea"/>
          <a:cs typeface="+mn-cs"/>
        </a:defRPr>
      </a:lvl5pPr>
      <a:lvl6pPr marL="2244841" indent="-204076" algn="l" defTabSz="8163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94" indent="-204076" algn="l" defTabSz="8163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48" indent="-204076" algn="l" defTabSz="8163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301" indent="-204076" algn="l" defTabSz="8163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53" algn="l" defTabSz="8163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06" algn="l" defTabSz="8163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59" algn="l" defTabSz="8163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13" algn="l" defTabSz="8163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66" algn="l" defTabSz="8163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19" algn="l" defTabSz="8163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71" algn="l" defTabSz="8163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224" algn="l" defTabSz="8163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chart" Target="../charts/chart7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chart" Target="../charts/chart8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E0ED917-8E05-409D-9C78-719B4EC69E0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2020490"/>
            <a:ext cx="77724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16306" rtl="0" eaLnBrk="1" latinLnBrk="0" hangingPunct="1">
              <a:spcBef>
                <a:spcPct val="0"/>
              </a:spcBef>
              <a:buNone/>
              <a:defRPr sz="3900" kern="1200">
                <a:solidFill>
                  <a:srgbClr val="003F5F"/>
                </a:solidFill>
                <a:latin typeface="Futura Md BT" panose="020B0802020204020204" pitchFamily="34" charset="0"/>
                <a:ea typeface="+mj-ea"/>
                <a:cs typeface="+mj-cs"/>
              </a:defRPr>
            </a:lvl1pPr>
          </a:lstStyle>
          <a:p>
            <a:r>
              <a:rPr lang="en-US" sz="3500" b="1" dirty="0">
                <a:latin typeface="Calibri" panose="020F0502020204030204" pitchFamily="34" charset="0"/>
              </a:rPr>
              <a:t>2019 Indiana Chamber</a:t>
            </a:r>
            <a:br>
              <a:rPr lang="en-US" sz="3500" b="1" dirty="0">
                <a:latin typeface="Calibri" panose="020F0502020204030204" pitchFamily="34" charset="0"/>
              </a:rPr>
            </a:br>
            <a:r>
              <a:rPr lang="en-US" sz="3500" b="1" dirty="0">
                <a:latin typeface="Calibri" panose="020F0502020204030204" pitchFamily="34" charset="0"/>
              </a:rPr>
              <a:t>Employer Workforce Survey</a:t>
            </a:r>
            <a:br>
              <a:rPr lang="en-US" sz="3500" b="1" dirty="0">
                <a:latin typeface="Calibri" panose="020F0502020204030204" pitchFamily="34" charset="0"/>
              </a:rPr>
            </a:br>
            <a:r>
              <a:rPr lang="en-US" sz="3500" b="1" dirty="0">
                <a:latin typeface="Calibri" panose="020F0502020204030204" pitchFamily="34" charset="0"/>
              </a:rPr>
              <a:t>October 25, 2019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6307B147-BA67-49B1-B9DA-BA9203277EBA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914400" y="1276350"/>
            <a:ext cx="7200900" cy="14288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54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F525-A4A3-40ED-96C2-785A0FBF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+mj-lt"/>
              </a:rPr>
              <a:t>How Do You Fill These Positions?</a:t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>Hire Underqualified Applicants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4B2385-9016-4614-8935-B370BF0AF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448518"/>
              </p:ext>
            </p:extLst>
          </p:nvPr>
        </p:nvGraphicFramePr>
        <p:xfrm>
          <a:off x="1219200" y="1352550"/>
          <a:ext cx="6705599" cy="294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12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1F458BA-E51A-4028-B4CF-EBCE5524779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418085" y="158416"/>
            <a:ext cx="8307829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How Do You Fill These Positions?</a:t>
            </a:r>
          </a:p>
          <a:p>
            <a:pPr algn="ctr"/>
            <a:r>
              <a:rPr lang="en-US" sz="3600" dirty="0"/>
              <a:t>Assign Responsibilities Internally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6A800F-5BF1-4800-8A9A-B59D005DEB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894857"/>
              </p:ext>
            </p:extLst>
          </p:nvPr>
        </p:nvGraphicFramePr>
        <p:xfrm>
          <a:off x="1219199" y="1504950"/>
          <a:ext cx="6705599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9081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E3C7262-D157-4A5D-83FB-7E538AB2BD6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418084" y="514350"/>
            <a:ext cx="8307829" cy="838200"/>
          </a:xfrm>
        </p:spPr>
        <p:txBody>
          <a:bodyPr>
            <a:noAutofit/>
          </a:bodyPr>
          <a:lstStyle/>
          <a:p>
            <a:r>
              <a:rPr lang="en-US" sz="3600" dirty="0"/>
              <a:t>Increase Size of Workforce Next 1-2 Years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E7E3658-DF24-4883-83D4-7BEC0E7DD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955371"/>
              </p:ext>
            </p:extLst>
          </p:nvPr>
        </p:nvGraphicFramePr>
        <p:xfrm>
          <a:off x="1219198" y="1504950"/>
          <a:ext cx="6705599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1446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12C8F99-23B6-4F23-8351-E4EB7F2EDCA6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226571" y="884634"/>
            <a:ext cx="8731312" cy="122991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dirty="0"/>
              <a:t>Likely to Add High-Wage Jobs </a:t>
            </a:r>
          </a:p>
          <a:p>
            <a:pPr algn="ctr">
              <a:spcBef>
                <a:spcPts val="0"/>
              </a:spcBef>
            </a:pPr>
            <a:r>
              <a:rPr lang="en-US" sz="3600" b="0" dirty="0"/>
              <a:t>(more than $50,000)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DB8B914-1165-4BD2-A122-414D991F6E1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15414" y="2343150"/>
            <a:ext cx="7313171" cy="1600200"/>
          </a:xfrm>
          <a:prstGeom prst="rect">
            <a:avLst/>
          </a:prstGeom>
        </p:spPr>
        <p:txBody>
          <a:bodyPr/>
          <a:lstStyle>
            <a:lvl1pPr marL="306115" indent="-306115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663249" indent="-25509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1020383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428536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1836689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		Likely: </a:t>
            </a:r>
            <a:r>
              <a:rPr lang="en-US" b="1" dirty="0">
                <a:solidFill>
                  <a:srgbClr val="EEB111"/>
                </a:solidFill>
                <a:latin typeface="+mn-lt"/>
              </a:rPr>
              <a:t>48%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EEB111"/>
                </a:solidFill>
                <a:latin typeface="+mn-lt"/>
              </a:rPr>
              <a:t>		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Unlikely: </a:t>
            </a:r>
            <a:r>
              <a:rPr lang="en-US" b="1" dirty="0">
                <a:solidFill>
                  <a:srgbClr val="EEB111"/>
                </a:solidFill>
                <a:latin typeface="+mn-lt"/>
              </a:rPr>
              <a:t>39%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47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36F44E-10CC-4F8F-9512-33172320E6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486150"/>
            <a:ext cx="8731312" cy="55853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NOT planning to add high-paying jobs but partnering to develop talent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12E1CFE-112D-4FF3-ABFB-6B2F47AE2F01}"/>
              </a:ext>
            </a:extLst>
          </p:cNvPr>
          <p:cNvSpPr txBox="1">
            <a:spLocks/>
          </p:cNvSpPr>
          <p:nvPr/>
        </p:nvSpPr>
        <p:spPr>
          <a:xfrm>
            <a:off x="352237" y="1471382"/>
            <a:ext cx="8731312" cy="558530"/>
          </a:xfrm>
          <a:prstGeom prst="rect">
            <a:avLst/>
          </a:prstGeom>
        </p:spPr>
        <p:txBody>
          <a:bodyPr vert="horz" lIns="81631" tIns="40816" rIns="81631" bIns="40816" rtlCol="0">
            <a:normAutofit fontScale="85000" lnSpcReduction="10000"/>
          </a:bodyPr>
          <a:lstStyle>
            <a:lvl1pPr marL="0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rgbClr val="003F5F"/>
                </a:solidFill>
                <a:latin typeface="+mj-lt"/>
                <a:ea typeface="+mn-ea"/>
                <a:cs typeface="+mn-cs"/>
              </a:defRPr>
            </a:lvl1pPr>
            <a:lvl2pPr marL="1273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26074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386954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4702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Planning to add high-paying jobs and already partnering to develop talent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1FFBA-AEFB-4D1D-8EC7-895A48C5D151}"/>
              </a:ext>
            </a:extLst>
          </p:cNvPr>
          <p:cNvSpPr txBox="1"/>
          <p:nvPr/>
        </p:nvSpPr>
        <p:spPr>
          <a:xfrm>
            <a:off x="3851558" y="415699"/>
            <a:ext cx="202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EEB111"/>
                </a:solidFill>
              </a:rPr>
              <a:t>66%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B84F9-22B2-45A3-A8BC-C8E068065E47}"/>
              </a:ext>
            </a:extLst>
          </p:cNvPr>
          <p:cNvSpPr/>
          <p:nvPr/>
        </p:nvSpPr>
        <p:spPr>
          <a:xfrm>
            <a:off x="3870686" y="2329752"/>
            <a:ext cx="17812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EEB111"/>
                </a:solidFill>
              </a:rPr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val="39139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1986502-46EC-40D6-9853-420010237B27}"/>
              </a:ext>
            </a:extLst>
          </p:cNvPr>
          <p:cNvSpPr txBox="1"/>
          <p:nvPr/>
        </p:nvSpPr>
        <p:spPr>
          <a:xfrm>
            <a:off x="3851558" y="415699"/>
            <a:ext cx="202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EEB111"/>
                </a:solidFill>
              </a:rPr>
              <a:t>59%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4A4A2-CD9E-4EC8-AC38-90467421D09D}"/>
              </a:ext>
            </a:extLst>
          </p:cNvPr>
          <p:cNvSpPr/>
          <p:nvPr/>
        </p:nvSpPr>
        <p:spPr>
          <a:xfrm>
            <a:off x="3870686" y="2329752"/>
            <a:ext cx="17812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EEB111"/>
                </a:solidFill>
              </a:rPr>
              <a:t>55%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CC8DE58-81BB-4628-8460-166F3FBE4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486150"/>
            <a:ext cx="8731312" cy="5585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NOT planning to add high-paying jobs and NOT using technology in recruitment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70403D5-60BF-481B-9E5F-EB8592AFBEA5}"/>
              </a:ext>
            </a:extLst>
          </p:cNvPr>
          <p:cNvSpPr txBox="1">
            <a:spLocks/>
          </p:cNvSpPr>
          <p:nvPr/>
        </p:nvSpPr>
        <p:spPr>
          <a:xfrm>
            <a:off x="352237" y="1471382"/>
            <a:ext cx="8731312" cy="558530"/>
          </a:xfrm>
          <a:prstGeom prst="rect">
            <a:avLst/>
          </a:prstGeom>
        </p:spPr>
        <p:txBody>
          <a:bodyPr vert="horz" lIns="81631" tIns="40816" rIns="81631" bIns="40816" rtlCol="0">
            <a:noAutofit/>
          </a:bodyPr>
          <a:lstStyle>
            <a:lvl1pPr marL="0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rgbClr val="003F5F"/>
                </a:solidFill>
                <a:latin typeface="+mj-lt"/>
                <a:ea typeface="+mn-ea"/>
                <a:cs typeface="+mn-cs"/>
              </a:defRPr>
            </a:lvl1pPr>
            <a:lvl2pPr marL="1273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26074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386954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4702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Planning to add high-paying jobs and using new technology/digital tools in recruitment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87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226570" y="198834"/>
            <a:ext cx="8917429" cy="130611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Training Largest % of Current Workforce</a:t>
            </a:r>
          </a:p>
          <a:p>
            <a:pPr algn="ctr"/>
            <a:r>
              <a:rPr lang="en-US" sz="4000" dirty="0"/>
              <a:t>Internal Staff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32FA90-BA67-4576-9BB5-16F07950C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732534"/>
              </p:ext>
            </p:extLst>
          </p:nvPr>
        </p:nvGraphicFramePr>
        <p:xfrm>
          <a:off x="1219198" y="1504950"/>
          <a:ext cx="6705599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58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226571" y="311024"/>
            <a:ext cx="8917429" cy="69651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Missed Opportunities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3F87C-42CB-4B37-88F6-8BF0AB174D6D}"/>
              </a:ext>
            </a:extLst>
          </p:cNvPr>
          <p:cNvSpPr txBox="1"/>
          <p:nvPr/>
        </p:nvSpPr>
        <p:spPr>
          <a:xfrm>
            <a:off x="2856484" y="1934349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EEB111"/>
                </a:solidFill>
              </a:rPr>
              <a:t>58% 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A305A-CF09-4DC1-9259-30436D3CDEF1}"/>
              </a:ext>
            </a:extLst>
          </p:cNvPr>
          <p:cNvSpPr/>
          <p:nvPr/>
        </p:nvSpPr>
        <p:spPr>
          <a:xfrm>
            <a:off x="2361184" y="340102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EEB111"/>
                </a:solidFill>
              </a:rPr>
              <a:t>15% YES 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6DFD170-5044-4D28-9D16-4CAFAB2BC7D1}"/>
              </a:ext>
            </a:extLst>
          </p:cNvPr>
          <p:cNvSpPr txBox="1">
            <a:spLocks/>
          </p:cNvSpPr>
          <p:nvPr/>
        </p:nvSpPr>
        <p:spPr>
          <a:xfrm>
            <a:off x="75185" y="3028950"/>
            <a:ext cx="8993630" cy="558530"/>
          </a:xfrm>
          <a:prstGeom prst="rect">
            <a:avLst/>
          </a:prstGeom>
        </p:spPr>
        <p:txBody>
          <a:bodyPr vert="horz" lIns="81631" tIns="40816" rIns="81631" bIns="40816" rtlCol="0">
            <a:noAutofit/>
          </a:bodyPr>
          <a:lstStyle>
            <a:lvl1pPr marL="0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rgbClr val="003F5F"/>
                </a:solidFill>
                <a:latin typeface="+mj-lt"/>
                <a:ea typeface="+mn-ea"/>
                <a:cs typeface="+mn-cs"/>
              </a:defRPr>
            </a:lvl1pPr>
            <a:lvl2pPr marL="1273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26074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386954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4702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No… But Interested in Learning More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02A4509-583F-4F47-9DB7-5417B27786CE}"/>
              </a:ext>
            </a:extLst>
          </p:cNvPr>
          <p:cNvSpPr txBox="1">
            <a:spLocks/>
          </p:cNvSpPr>
          <p:nvPr/>
        </p:nvSpPr>
        <p:spPr>
          <a:xfrm>
            <a:off x="75185" y="1265924"/>
            <a:ext cx="8993630" cy="558530"/>
          </a:xfrm>
          <a:prstGeom prst="rect">
            <a:avLst/>
          </a:prstGeom>
        </p:spPr>
        <p:txBody>
          <a:bodyPr vert="horz" lIns="81631" tIns="40816" rIns="81631" bIns="40816" rtlCol="0">
            <a:noAutofit/>
          </a:bodyPr>
          <a:lstStyle>
            <a:lvl1pPr marL="0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rgbClr val="003F5F"/>
                </a:solidFill>
                <a:latin typeface="+mj-lt"/>
                <a:ea typeface="+mn-ea"/>
                <a:cs typeface="+mn-cs"/>
              </a:defRPr>
            </a:lvl1pPr>
            <a:lvl2pPr marL="1273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26074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386954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4702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Work With K-12 Schools, Colleges or Other Training </a:t>
            </a:r>
            <a:br>
              <a:rPr lang="en-US" dirty="0"/>
            </a:br>
            <a:r>
              <a:rPr lang="en-US" dirty="0"/>
              <a:t>Providers to Develop Current and Future Talent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61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226571" y="311024"/>
            <a:ext cx="8917429" cy="69651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Missed Opportunities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3F87C-42CB-4B37-88F6-8BF0AB174D6D}"/>
              </a:ext>
            </a:extLst>
          </p:cNvPr>
          <p:cNvSpPr txBox="1"/>
          <p:nvPr/>
        </p:nvSpPr>
        <p:spPr>
          <a:xfrm>
            <a:off x="2856484" y="150776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EEB111"/>
                </a:solidFill>
              </a:rPr>
              <a:t>58% 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A305A-CF09-4DC1-9259-30436D3CDEF1}"/>
              </a:ext>
            </a:extLst>
          </p:cNvPr>
          <p:cNvSpPr/>
          <p:nvPr/>
        </p:nvSpPr>
        <p:spPr>
          <a:xfrm>
            <a:off x="2361184" y="320022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EEB111"/>
                </a:solidFill>
              </a:rPr>
              <a:t>54% NO 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6DFD170-5044-4D28-9D16-4CAFAB2BC7D1}"/>
              </a:ext>
            </a:extLst>
          </p:cNvPr>
          <p:cNvSpPr txBox="1">
            <a:spLocks/>
          </p:cNvSpPr>
          <p:nvPr/>
        </p:nvSpPr>
        <p:spPr>
          <a:xfrm>
            <a:off x="75185" y="2896285"/>
            <a:ext cx="8993630" cy="558530"/>
          </a:xfrm>
          <a:prstGeom prst="rect">
            <a:avLst/>
          </a:prstGeom>
        </p:spPr>
        <p:txBody>
          <a:bodyPr vert="horz" lIns="81631" tIns="40816" rIns="81631" bIns="40816" rtlCol="0">
            <a:noAutofit/>
          </a:bodyPr>
          <a:lstStyle>
            <a:lvl1pPr marL="0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rgbClr val="003F5F"/>
                </a:solidFill>
                <a:latin typeface="+mj-lt"/>
                <a:ea typeface="+mn-ea"/>
                <a:cs typeface="+mn-cs"/>
              </a:defRPr>
            </a:lvl1pPr>
            <a:lvl2pPr marL="1273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26074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386954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4702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 With External Organization/Support Work-Based Learning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C89C637-9AB3-4A30-A589-7D13A3911E5A}"/>
              </a:ext>
            </a:extLst>
          </p:cNvPr>
          <p:cNvSpPr txBox="1">
            <a:spLocks/>
          </p:cNvSpPr>
          <p:nvPr/>
        </p:nvSpPr>
        <p:spPr>
          <a:xfrm>
            <a:off x="75185" y="1265924"/>
            <a:ext cx="8993630" cy="558530"/>
          </a:xfrm>
          <a:prstGeom prst="rect">
            <a:avLst/>
          </a:prstGeom>
        </p:spPr>
        <p:txBody>
          <a:bodyPr vert="horz" lIns="81631" tIns="40816" rIns="81631" bIns="40816" rtlCol="0">
            <a:noAutofit/>
          </a:bodyPr>
          <a:lstStyle>
            <a:lvl1pPr marL="0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rgbClr val="003F5F"/>
                </a:solidFill>
                <a:latin typeface="+mj-lt"/>
                <a:ea typeface="+mn-ea"/>
                <a:cs typeface="+mn-cs"/>
              </a:defRPr>
            </a:lvl1pPr>
            <a:lvl2pPr marL="1273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26074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386954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4702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 With External Organization/Develop Work-Based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3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A2E3F67-87D7-4917-B227-5CA24DEC5A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226570" y="351234"/>
            <a:ext cx="8917429" cy="69651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Missed Opportunities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49AFD-7DDC-45EC-9175-C18FD952FDD3}"/>
              </a:ext>
            </a:extLst>
          </p:cNvPr>
          <p:cNvSpPr txBox="1"/>
          <p:nvPr/>
        </p:nvSpPr>
        <p:spPr>
          <a:xfrm>
            <a:off x="2856484" y="143595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EEB111"/>
                </a:solidFill>
              </a:rPr>
              <a:t>50% 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D90DD-EF83-49E5-9CFE-3399954CC9CE}"/>
              </a:ext>
            </a:extLst>
          </p:cNvPr>
          <p:cNvSpPr/>
          <p:nvPr/>
        </p:nvSpPr>
        <p:spPr>
          <a:xfrm>
            <a:off x="222559" y="2571750"/>
            <a:ext cx="8688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EEB111"/>
                </a:solidFill>
              </a:rPr>
              <a:t>40% NONE OF THESE*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A707C50-DBFC-46A6-8562-86182E893A63}"/>
              </a:ext>
            </a:extLst>
          </p:cNvPr>
          <p:cNvSpPr txBox="1">
            <a:spLocks/>
          </p:cNvSpPr>
          <p:nvPr/>
        </p:nvSpPr>
        <p:spPr>
          <a:xfrm>
            <a:off x="59143" y="2302940"/>
            <a:ext cx="8993630" cy="558530"/>
          </a:xfrm>
          <a:prstGeom prst="rect">
            <a:avLst/>
          </a:prstGeom>
        </p:spPr>
        <p:txBody>
          <a:bodyPr vert="horz" lIns="81631" tIns="40816" rIns="81631" bIns="40816" rtlCol="0">
            <a:noAutofit/>
          </a:bodyPr>
          <a:lstStyle>
            <a:lvl1pPr marL="0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rgbClr val="003F5F"/>
                </a:solidFill>
                <a:latin typeface="+mj-lt"/>
                <a:ea typeface="+mn-ea"/>
                <a:cs typeface="+mn-cs"/>
              </a:defRPr>
            </a:lvl1pPr>
            <a:lvl2pPr marL="1273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26074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386954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4702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Talent Development Strategies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44D855A-A3D0-41ED-AA9F-A5FD89C5EFC0}"/>
              </a:ext>
            </a:extLst>
          </p:cNvPr>
          <p:cNvSpPr txBox="1">
            <a:spLocks/>
          </p:cNvSpPr>
          <p:nvPr/>
        </p:nvSpPr>
        <p:spPr>
          <a:xfrm>
            <a:off x="75185" y="1148274"/>
            <a:ext cx="8993630" cy="558530"/>
          </a:xfrm>
          <a:prstGeom prst="rect">
            <a:avLst/>
          </a:prstGeom>
        </p:spPr>
        <p:txBody>
          <a:bodyPr vert="horz" lIns="81631" tIns="40816" rIns="81631" bIns="40816" rtlCol="0">
            <a:noAutofit/>
          </a:bodyPr>
          <a:lstStyle>
            <a:lvl1pPr marL="0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rgbClr val="003F5F"/>
                </a:solidFill>
                <a:latin typeface="+mj-lt"/>
                <a:ea typeface="+mn-ea"/>
                <a:cs typeface="+mn-cs"/>
              </a:defRPr>
            </a:lvl1pPr>
            <a:lvl2pPr marL="1273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26074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386954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470297" indent="0" algn="l" defTabSz="81630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Work With K-12 Schools/Career Awareness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08647-B814-4FC1-8697-D94D641DE112}"/>
              </a:ext>
            </a:extLst>
          </p:cNvPr>
          <p:cNvSpPr txBox="1"/>
          <p:nvPr/>
        </p:nvSpPr>
        <p:spPr>
          <a:xfrm>
            <a:off x="336350" y="3867150"/>
            <a:ext cx="8461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*Student site visits, job shadowing, internships, apprenticeships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C9C3EF-76ED-4086-871D-A2E741225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44265"/>
            <a:ext cx="8229600" cy="3394473"/>
          </a:xfrm>
        </p:spPr>
        <p:txBody>
          <a:bodyPr/>
          <a:lstStyle/>
          <a:p>
            <a:pPr lvl="0" algn="ctr"/>
            <a:r>
              <a:rPr lang="en-US" sz="2800" b="1" dirty="0"/>
              <a:t>12</a:t>
            </a:r>
            <a:r>
              <a:rPr lang="en-US" sz="2800" b="1" baseline="30000" dirty="0"/>
              <a:t>th</a:t>
            </a:r>
            <a:r>
              <a:rPr lang="en-US" sz="2800" dirty="0"/>
              <a:t> annual survey</a:t>
            </a:r>
          </a:p>
          <a:p>
            <a:pPr lvl="0" algn="ctr"/>
            <a:r>
              <a:rPr lang="en-US" sz="2800" b="1" dirty="0"/>
              <a:t>1,005</a:t>
            </a:r>
            <a:r>
              <a:rPr lang="en-US" sz="2800" dirty="0"/>
              <a:t> responses (691 in 2018)</a:t>
            </a:r>
          </a:p>
          <a:p>
            <a:pPr lvl="0" algn="ctr"/>
            <a:r>
              <a:rPr lang="en-US" sz="2800" dirty="0"/>
              <a:t>Responses from </a:t>
            </a:r>
            <a:r>
              <a:rPr lang="en-US" sz="2800" b="1" dirty="0"/>
              <a:t>89</a:t>
            </a:r>
            <a:r>
              <a:rPr lang="en-US" sz="2800" dirty="0"/>
              <a:t> of </a:t>
            </a:r>
            <a:r>
              <a:rPr lang="en-US" sz="2800" b="1" dirty="0"/>
              <a:t>92</a:t>
            </a:r>
            <a:r>
              <a:rPr lang="en-US" sz="2800" dirty="0"/>
              <a:t> counties</a:t>
            </a:r>
          </a:p>
          <a:p>
            <a:pPr lvl="0" algn="ctr"/>
            <a:r>
              <a:rPr lang="en-US" sz="2800" b="1" dirty="0"/>
              <a:t>41% </a:t>
            </a:r>
            <a:r>
              <a:rPr lang="en-US" sz="2800" dirty="0"/>
              <a:t>of responses from owner/CEO/president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C030C-7773-400F-9AD8-12D6146FA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571" y="971550"/>
            <a:ext cx="8731312" cy="55853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0194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6612626-8CE7-4DEF-8181-A76F8FA41BD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206343" y="1047750"/>
            <a:ext cx="8731312" cy="55853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Next Level Jobs Programs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C5864C8-C3BF-4D01-9ADE-24838F5EB2C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5414" y="1844277"/>
            <a:ext cx="7313171" cy="3394473"/>
          </a:xfrm>
          <a:prstGeom prst="rect">
            <a:avLst/>
          </a:prstGeom>
        </p:spPr>
        <p:txBody>
          <a:bodyPr/>
          <a:lstStyle>
            <a:lvl1pPr marL="306115" indent="-306115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663249" indent="-25509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1020383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428536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1836689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		Awareness: </a:t>
            </a:r>
            <a:r>
              <a:rPr lang="en-US" b="1" dirty="0">
                <a:solidFill>
                  <a:srgbClr val="EEB111"/>
                </a:solidFill>
                <a:latin typeface="+mn-lt"/>
              </a:rPr>
              <a:t>38%</a:t>
            </a:r>
          </a:p>
          <a:p>
            <a:pPr marL="0" lv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Taken advantage: </a:t>
            </a:r>
            <a:r>
              <a:rPr lang="en-US" b="1" dirty="0">
                <a:solidFill>
                  <a:srgbClr val="EEB111"/>
                </a:solidFill>
                <a:latin typeface="+mn-lt"/>
              </a:rPr>
              <a:t>28%</a:t>
            </a:r>
          </a:p>
          <a:p>
            <a:pPr marL="0" lv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Would like to learn more: </a:t>
            </a:r>
            <a:r>
              <a:rPr lang="en-US" b="1" dirty="0">
                <a:solidFill>
                  <a:srgbClr val="EEB111"/>
                </a:solidFill>
                <a:latin typeface="+mn-lt"/>
              </a:rPr>
              <a:t>48%</a:t>
            </a:r>
          </a:p>
        </p:txBody>
      </p:sp>
    </p:spTree>
    <p:extLst>
      <p:ext uri="{BB962C8B-B14F-4D97-AF65-F5344CB8AC3E}">
        <p14:creationId xmlns:p14="http://schemas.microsoft.com/office/powerpoint/2010/main" val="2649763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9E2B474-7526-41DB-99AE-2C395EF8511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96483" y="971550"/>
            <a:ext cx="8731312" cy="55853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Next Level Jobs Programs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261BB-F06F-4AE8-83F9-85F88473C0B0}"/>
              </a:ext>
            </a:extLst>
          </p:cNvPr>
          <p:cNvSpPr txBox="1"/>
          <p:nvPr/>
        </p:nvSpPr>
        <p:spPr>
          <a:xfrm>
            <a:off x="206344" y="1971585"/>
            <a:ext cx="8731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EEB111"/>
                </a:solidFill>
              </a:rPr>
              <a:t>65%          72%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FB256-2212-4EB1-93EE-8215A347A650}"/>
              </a:ext>
            </a:extLst>
          </p:cNvPr>
          <p:cNvSpPr txBox="1"/>
          <p:nvPr/>
        </p:nvSpPr>
        <p:spPr>
          <a:xfrm>
            <a:off x="1447800" y="2876550"/>
            <a:ext cx="2775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3F5F"/>
                </a:solidFill>
              </a:rPr>
              <a:t>Enough Applicants </a:t>
            </a:r>
            <a:r>
              <a:rPr lang="en-US" sz="2400" b="1" dirty="0">
                <a:solidFill>
                  <a:srgbClr val="EEB111"/>
                </a:solidFill>
              </a:rPr>
              <a:t>+</a:t>
            </a:r>
          </a:p>
          <a:p>
            <a:pPr algn="ctr"/>
            <a:r>
              <a:rPr lang="en-US" sz="2400" dirty="0">
                <a:solidFill>
                  <a:srgbClr val="003F5F"/>
                </a:solidFill>
              </a:rPr>
              <a:t>Taking Advantage of State Grants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9A5B6-6305-4FDF-A68A-D08CAE4E7E0E}"/>
              </a:ext>
            </a:extLst>
          </p:cNvPr>
          <p:cNvSpPr txBox="1"/>
          <p:nvPr/>
        </p:nvSpPr>
        <p:spPr>
          <a:xfrm>
            <a:off x="5180218" y="2971621"/>
            <a:ext cx="335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3F5F"/>
                </a:solidFill>
              </a:rPr>
              <a:t>NOT</a:t>
            </a:r>
            <a:r>
              <a:rPr lang="en-US" sz="2400" b="1" dirty="0">
                <a:solidFill>
                  <a:srgbClr val="003F5F"/>
                </a:solidFill>
              </a:rPr>
              <a:t> </a:t>
            </a:r>
            <a:r>
              <a:rPr lang="en-US" sz="2400" dirty="0">
                <a:solidFill>
                  <a:srgbClr val="003F5F"/>
                </a:solidFill>
              </a:rPr>
              <a:t>Enough Applicants </a:t>
            </a:r>
            <a:r>
              <a:rPr lang="en-US" sz="2400" b="1" dirty="0">
                <a:solidFill>
                  <a:srgbClr val="EEB111"/>
                </a:solidFill>
              </a:rPr>
              <a:t>+</a:t>
            </a:r>
          </a:p>
          <a:p>
            <a:pPr algn="ctr"/>
            <a:r>
              <a:rPr lang="en-US" sz="2400" b="1" u="sng" dirty="0">
                <a:solidFill>
                  <a:srgbClr val="003F5F"/>
                </a:solidFill>
              </a:rPr>
              <a:t>NOT</a:t>
            </a:r>
            <a:r>
              <a:rPr lang="en-US" sz="2400" b="1" dirty="0">
                <a:solidFill>
                  <a:srgbClr val="003F5F"/>
                </a:solidFill>
              </a:rPr>
              <a:t> </a:t>
            </a:r>
            <a:r>
              <a:rPr lang="en-US" sz="2400" dirty="0">
                <a:solidFill>
                  <a:srgbClr val="003F5F"/>
                </a:solidFill>
              </a:rPr>
              <a:t>Taking Advantage of State Grants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781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0E3E-1DC0-4F92-8BBF-EB3A826E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66750"/>
            <a:ext cx="8534399" cy="1066800"/>
          </a:xfrm>
        </p:spPr>
        <p:txBody>
          <a:bodyPr>
            <a:normAutofit/>
          </a:bodyPr>
          <a:lstStyle/>
          <a:p>
            <a:r>
              <a:rPr lang="en-US" sz="4000" b="1" dirty="0"/>
              <a:t>Talent Challenges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67672-529D-458B-8262-974F0C9A5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16318" y="1925235"/>
            <a:ext cx="2287588" cy="661720"/>
          </a:xfrm>
        </p:spPr>
        <p:txBody>
          <a:bodyPr>
            <a:normAutofit/>
          </a:bodyPr>
          <a:lstStyle/>
          <a:p>
            <a:pPr lvl="0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Attracting:   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DD1118-19FB-4FE2-9B76-6D896787E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78427" y="1925235"/>
            <a:ext cx="1069973" cy="515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EEB111"/>
                </a:solidFill>
                <a:latin typeface="+mj-lt"/>
              </a:rPr>
              <a:t>53%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643DDC-A04E-4680-B59D-CF9A15848CE9}"/>
              </a:ext>
            </a:extLst>
          </p:cNvPr>
          <p:cNvSpPr txBox="1"/>
          <p:nvPr/>
        </p:nvSpPr>
        <p:spPr>
          <a:xfrm>
            <a:off x="5193511" y="3068037"/>
            <a:ext cx="1334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EB111"/>
                </a:solidFill>
                <a:latin typeface="+mj-lt"/>
              </a:rPr>
              <a:t>30%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033AA-A1CD-44F3-B69C-A9724FE987AF}"/>
              </a:ext>
            </a:extLst>
          </p:cNvPr>
          <p:cNvSpPr txBox="1"/>
          <p:nvPr/>
        </p:nvSpPr>
        <p:spPr>
          <a:xfrm>
            <a:off x="2818833" y="2484829"/>
            <a:ext cx="23595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Developing: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898FA-ED6A-44DD-91B2-DDC791BADE77}"/>
              </a:ext>
            </a:extLst>
          </p:cNvPr>
          <p:cNvSpPr txBox="1"/>
          <p:nvPr/>
        </p:nvSpPr>
        <p:spPr>
          <a:xfrm>
            <a:off x="2818834" y="3068037"/>
            <a:ext cx="2287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Retaining: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53CDAD-4924-4593-ADE2-C3818F26098F}"/>
              </a:ext>
            </a:extLst>
          </p:cNvPr>
          <p:cNvSpPr/>
          <p:nvPr/>
        </p:nvSpPr>
        <p:spPr>
          <a:xfrm>
            <a:off x="5193511" y="2484829"/>
            <a:ext cx="85151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EEB111"/>
                </a:solidFill>
              </a:rPr>
              <a:t>30%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B6715C1-2420-4DB7-B929-DA6C4CFF2E3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637235"/>
            <a:ext cx="8229600" cy="168711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b="1" dirty="0">
                <a:solidFill>
                  <a:srgbClr val="EEB111"/>
                </a:solidFill>
              </a:rPr>
              <a:t>44%</a:t>
            </a:r>
            <a:r>
              <a:rPr lang="en-US" sz="3200" b="1" dirty="0"/>
              <a:t> </a:t>
            </a:r>
            <a:r>
              <a:rPr lang="en-US" sz="3200" dirty="0"/>
              <a:t>doing so </a:t>
            </a:r>
          </a:p>
          <a:p>
            <a:pPr marL="0" lvl="0" indent="0" algn="ctr">
              <a:buNone/>
            </a:pPr>
            <a:r>
              <a:rPr lang="en-US" sz="3200" b="1" dirty="0">
                <a:solidFill>
                  <a:srgbClr val="EEB111"/>
                </a:solidFill>
              </a:rPr>
              <a:t>13% </a:t>
            </a:r>
            <a:r>
              <a:rPr lang="en-US" sz="3200" dirty="0"/>
              <a:t>interested in learning more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4408B71-970A-40AA-8CE9-69A57CDD633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242777" y="737594"/>
            <a:ext cx="8731312" cy="168711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Measuring Skills vs. </a:t>
            </a:r>
          </a:p>
          <a:p>
            <a:pPr algn="ctr"/>
            <a:r>
              <a:rPr lang="en-US" sz="4000" dirty="0"/>
              <a:t>Education Level or Credential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5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2322A7-37DD-4E51-846F-2D4F84E7701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96445" y="1220262"/>
            <a:ext cx="8731312" cy="79282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Quality of Place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8D4224F-081F-4BA0-BD3B-AA1C3FAE12E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79316" y="2343150"/>
            <a:ext cx="7765569" cy="1884888"/>
          </a:xfrm>
          <a:prstGeom prst="rect">
            <a:avLst/>
          </a:prstGeom>
        </p:spPr>
        <p:txBody>
          <a:bodyPr/>
          <a:lstStyle>
            <a:lvl1pPr marL="306115" indent="-306115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663249" indent="-25509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1020383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428536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1836689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EEB111"/>
                </a:solidFill>
                <a:latin typeface="+mj-lt"/>
              </a:rPr>
              <a:t>45%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of employers believe applicants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not attracted to community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where company is located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80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637ABD3-60C6-4F50-93E5-5F0AC00093B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96445" y="895350"/>
            <a:ext cx="8731312" cy="1467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Regulatory/Tax Burdens </a:t>
            </a:r>
            <a:br>
              <a:rPr lang="en-US" sz="4000" dirty="0"/>
            </a:br>
            <a:r>
              <a:rPr lang="en-US" sz="4000" dirty="0"/>
              <a:t>Impeding Company Growth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F46E3DC-288E-45C3-8D52-8E63FCD6869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5431" y="2363262"/>
            <a:ext cx="8727768" cy="1884888"/>
          </a:xfrm>
          <a:prstGeom prst="rect">
            <a:avLst/>
          </a:prstGeom>
        </p:spPr>
        <p:txBody>
          <a:bodyPr/>
          <a:lstStyle>
            <a:lvl1pPr marL="306115" indent="-306115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663249" indent="-25509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1020383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428536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1836689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3000" b="1" dirty="0">
                <a:solidFill>
                  <a:srgbClr val="EEB111"/>
                </a:solidFill>
                <a:latin typeface="+mj-lt"/>
              </a:rPr>
              <a:t>63%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</a:t>
            </a:r>
          </a:p>
          <a:p>
            <a:pPr marL="0" lvl="0" indent="0" algn="ctr">
              <a:buNone/>
            </a:pPr>
            <a:r>
              <a:rPr lang="en-US" sz="3000" b="1" dirty="0">
                <a:solidFill>
                  <a:srgbClr val="EEB111"/>
                </a:solidFill>
                <a:latin typeface="+mj-lt"/>
              </a:rPr>
              <a:t>20%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4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E5C03BC-8B70-4D76-9C12-12EA9AB8F6C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206344" y="1123950"/>
            <a:ext cx="8731312" cy="12192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Termination as</a:t>
            </a:r>
          </a:p>
          <a:p>
            <a:pPr algn="ctr"/>
            <a:r>
              <a:rPr lang="en-US" sz="4000"/>
              <a:t>Consequence </a:t>
            </a:r>
            <a:r>
              <a:rPr lang="en-US" sz="4000" dirty="0"/>
              <a:t>of Failed Drug Test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47C8AC4-9FDC-496C-A649-619C23EEBEF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9888" y="2647950"/>
            <a:ext cx="8727768" cy="1219200"/>
          </a:xfrm>
          <a:prstGeom prst="rect">
            <a:avLst/>
          </a:prstGeom>
        </p:spPr>
        <p:txBody>
          <a:bodyPr/>
          <a:lstStyle>
            <a:lvl1pPr marL="306115" indent="-306115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663249" indent="-25509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1020383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428536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1836689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2018: </a:t>
            </a:r>
            <a:r>
              <a:rPr lang="en-US" sz="3000" b="1" dirty="0">
                <a:solidFill>
                  <a:srgbClr val="EEB111"/>
                </a:solidFill>
                <a:latin typeface="+mj-lt"/>
              </a:rPr>
              <a:t>52%</a:t>
            </a:r>
          </a:p>
          <a:p>
            <a:pPr marL="0" lvl="0" indent="0" algn="ctr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2019: </a:t>
            </a:r>
            <a:r>
              <a:rPr lang="en-US" sz="3000" b="1" dirty="0">
                <a:solidFill>
                  <a:srgbClr val="EEB111"/>
                </a:solidFill>
                <a:latin typeface="+mj-lt"/>
              </a:rPr>
              <a:t>30%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7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ign in the dark&#10;&#10;Description automatically generated">
            <a:extLst>
              <a:ext uri="{FF2B5EF4-FFF2-40B4-BE49-F238E27FC236}">
                <a16:creationId xmlns:a16="http://schemas.microsoft.com/office/drawing/2014/main" id="{E2D20D72-5C69-4854-8CDE-0CAD4B897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86790"/>
            <a:ext cx="6477000" cy="3169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3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5E6BD6-A2F1-4AB1-8081-65CBF17B3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00" y="873123"/>
            <a:ext cx="6790197" cy="1960634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91450DD-C8A7-EF41-A1BA-B7561C99A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2" y="3039229"/>
            <a:ext cx="1676400" cy="677625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3EBF6FA-80CE-466B-8477-199299AB7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02" y="2899443"/>
            <a:ext cx="2255297" cy="9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4BBDE6-87A9-486C-B8DD-3502746F19F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87077"/>
            <a:ext cx="8229600" cy="339447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dirty="0"/>
              <a:t>Manufacturing: </a:t>
            </a:r>
            <a:r>
              <a:rPr lang="en-US" sz="2800" b="1" dirty="0">
                <a:solidFill>
                  <a:srgbClr val="EEB111"/>
                </a:solidFill>
              </a:rPr>
              <a:t>17.6%</a:t>
            </a:r>
          </a:p>
          <a:p>
            <a:pPr marL="0" lvl="0" indent="0" algn="ctr">
              <a:buNone/>
            </a:pPr>
            <a:r>
              <a:rPr lang="en-US" sz="2800" dirty="0"/>
              <a:t>Construction: </a:t>
            </a:r>
            <a:r>
              <a:rPr lang="en-US" sz="2800" b="1" dirty="0">
                <a:solidFill>
                  <a:srgbClr val="EEB111"/>
                </a:solidFill>
              </a:rPr>
              <a:t>9.2%</a:t>
            </a:r>
          </a:p>
          <a:p>
            <a:pPr marL="0" lvl="0" indent="0" algn="ctr">
              <a:buNone/>
            </a:pPr>
            <a:r>
              <a:rPr lang="en-US" sz="2800" dirty="0"/>
              <a:t>Health care/Social Assistance: </a:t>
            </a:r>
            <a:r>
              <a:rPr lang="en-US" sz="2800" b="1" dirty="0">
                <a:solidFill>
                  <a:srgbClr val="EEB111"/>
                </a:solidFill>
              </a:rPr>
              <a:t>8.5%</a:t>
            </a:r>
          </a:p>
          <a:p>
            <a:pPr marL="0" lvl="0" indent="0" algn="ctr">
              <a:buNone/>
            </a:pPr>
            <a:r>
              <a:rPr lang="en-US" sz="2800" dirty="0"/>
              <a:t>Professional/Scientific/Technical: </a:t>
            </a:r>
            <a:r>
              <a:rPr lang="en-US" sz="2800" b="1" dirty="0">
                <a:solidFill>
                  <a:srgbClr val="EEB111"/>
                </a:solidFill>
              </a:rPr>
              <a:t>8.4%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ECB9DF-3E62-4F73-981D-4FC4A1053C7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226571" y="614362"/>
            <a:ext cx="8731312" cy="55853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Leading Industries of Respondents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2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Indiana Employees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C68FD7B-6128-4B7B-A72F-EA756C45B81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15414" y="874513"/>
            <a:ext cx="7313171" cy="3394473"/>
          </a:xfrm>
          <a:prstGeom prst="rect">
            <a:avLst/>
          </a:prstGeom>
        </p:spPr>
        <p:txBody>
          <a:bodyPr/>
          <a:lstStyle>
            <a:lvl1pPr marL="306115" indent="-306115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663249" indent="-25509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1020383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428536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1836689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5 or less: </a:t>
            </a:r>
            <a:r>
              <a:rPr lang="en-US" sz="2800" b="1" dirty="0">
                <a:solidFill>
                  <a:srgbClr val="EEB111"/>
                </a:solidFill>
                <a:latin typeface="+mn-lt"/>
              </a:rPr>
              <a:t>18.3%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6 to 19: </a:t>
            </a:r>
            <a:r>
              <a:rPr lang="en-US" sz="2800" b="1" dirty="0">
                <a:solidFill>
                  <a:srgbClr val="EEB111"/>
                </a:solidFill>
                <a:latin typeface="+mn-lt"/>
              </a:rPr>
              <a:t>18.0%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 to 49: </a:t>
            </a:r>
            <a:r>
              <a:rPr lang="en-US" sz="2800" b="1" dirty="0">
                <a:solidFill>
                  <a:srgbClr val="EEB111"/>
                </a:solidFill>
                <a:latin typeface="+mn-lt"/>
              </a:rPr>
              <a:t>18.7%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50 to 99: </a:t>
            </a:r>
            <a:r>
              <a:rPr lang="en-US" sz="2800" b="1" dirty="0">
                <a:solidFill>
                  <a:srgbClr val="EEB111"/>
                </a:solidFill>
                <a:latin typeface="+mn-lt"/>
              </a:rPr>
              <a:t>13.3%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100 to 499: </a:t>
            </a:r>
            <a:r>
              <a:rPr lang="en-US" sz="2800" b="1" dirty="0">
                <a:solidFill>
                  <a:srgbClr val="EEB111"/>
                </a:solidFill>
                <a:latin typeface="+mn-lt"/>
              </a:rPr>
              <a:t>19.0%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500 to 999: </a:t>
            </a:r>
            <a:r>
              <a:rPr lang="en-US" sz="2800" b="1" dirty="0">
                <a:solidFill>
                  <a:srgbClr val="EEB111"/>
                </a:solidFill>
                <a:latin typeface="+mn-lt"/>
              </a:rPr>
              <a:t>5.9%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1,000 or more: </a:t>
            </a:r>
            <a:r>
              <a:rPr lang="en-US" sz="2800" b="1" dirty="0">
                <a:solidFill>
                  <a:srgbClr val="EEB111"/>
                </a:solidFill>
                <a:latin typeface="+mn-lt"/>
              </a:rPr>
              <a:t>6.8%</a:t>
            </a:r>
          </a:p>
          <a:p>
            <a:pPr algn="ctr"/>
            <a:endParaRPr lang="en-US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05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292657" y="229099"/>
            <a:ext cx="8731312" cy="5719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Left Jobs Open in Past Year Due to Underqualified Applicants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E82B749-61FC-43C1-832F-E6EE678FA36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6571" y="666750"/>
            <a:ext cx="8229600" cy="3394473"/>
          </a:xfrm>
          <a:prstGeom prst="rect">
            <a:avLst/>
          </a:prstGeom>
        </p:spPr>
        <p:txBody>
          <a:bodyPr/>
          <a:lstStyle>
            <a:lvl1pPr marL="306115" indent="-306115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663249" indent="-25509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1020383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428536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1836689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24484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94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48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301" indent="-204076" algn="l" defTabSz="816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08804F-DBC9-46EA-A92A-0C99E0F8D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658769"/>
              </p:ext>
            </p:extLst>
          </p:nvPr>
        </p:nvGraphicFramePr>
        <p:xfrm>
          <a:off x="914400" y="903099"/>
          <a:ext cx="7315199" cy="339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6300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FCDEA0-615F-4E83-8787-FBAFCA8A6C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Supply of Applicants Does Not Meet Needs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D6ED34F-D193-4AA5-91BF-E8E13D9F2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554041"/>
              </p:ext>
            </p:extLst>
          </p:nvPr>
        </p:nvGraphicFramePr>
        <p:xfrm>
          <a:off x="990600" y="1047749"/>
          <a:ext cx="7238999" cy="324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887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F2E9E-72D8-44E3-80BD-5E36CA70DD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571" y="198835"/>
            <a:ext cx="8731312" cy="111180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/>
              <a:t>Filling Workforce /Talent Needs </a:t>
            </a:r>
            <a:br>
              <a:rPr lang="en-US" sz="3600" dirty="0"/>
            </a:br>
            <a:r>
              <a:rPr lang="en-US" sz="3600" dirty="0"/>
              <a:t>Is Our Biggest Challenge</a:t>
            </a:r>
          </a:p>
          <a:p>
            <a:endParaRPr lang="en-US" sz="36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59A2BB-F084-4843-9564-F2D93F213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055796"/>
              </p:ext>
            </p:extLst>
          </p:nvPr>
        </p:nvGraphicFramePr>
        <p:xfrm>
          <a:off x="1219200" y="1352550"/>
          <a:ext cx="6705600" cy="297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235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EA02C-F19F-4AFC-92D6-7755009CA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571" y="198834"/>
            <a:ext cx="8731312" cy="107751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Filling Workforce /Talent Needs is Either Our Biggest or Among Our Biggest Challenges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EBA8ABB-F4EB-4B15-B30F-AC5370913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333883"/>
              </p:ext>
            </p:extLst>
          </p:nvPr>
        </p:nvGraphicFramePr>
        <p:xfrm>
          <a:off x="762000" y="1428750"/>
          <a:ext cx="7238999" cy="286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5329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FILE" val="332c73e2-9d24-4026-b4a4-72c9f4522926"/>
  <p:tag name="XPT_XPORTREPORT" val="d5ac58ea-f960-4b85-ae43-76170fb30aa6"/>
  <p:tag name="XPT_XPORTVERSION" val="3.36.2.0"/>
  <p:tag name="XPT_XPORTFILE" val="I:\1012600\J1012645 - Indiana Chamber (2018)\2018 Executive Summary.xpt3"/>
  <p:tag name="XPT_XPORTREPORTNAME" val="Executive Summary"/>
  <p:tag name="XPT_TEMPLATEFILENAME" val="I:\1012600\J1012645 - Indiana Chamber (2018)\Template\Indiana Chamber Report Specs_8.28.18 (G&amp;R).pptx"/>
  <p:tag name="XPT_DOCDATE" val="9/4/2018 12:56:03 PM"/>
  <p:tag name="XPT_INSTANCEID" val="654ca224-86b4-4744-8da8-acfba2feac96"/>
  <p:tag name="XPT_PUBLISHSPECID" val="579ab053-9fc0-437f-a02f-a496f1775c12"/>
  <p:tag name="XPT_TEMPLATEDATE" val="8/30/2018 6:14:03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1d3bc991-64e6-428a-937b-396a6fc61d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d0313aca-caf7-4eb2-85af-4947b674cd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f1028fac-05d6-4cfe-bffd-456b4d8a88b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01f89748-a063-4e08-be29-0b35a68deb6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c60e4425-41c3-4ae1-80a8-9ccf5f7f577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01f89748-a063-4e08-be29-0b35a68deb6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c60e4425-41c3-4ae1-80a8-9ccf5f7f577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7afb03e6-d313-45f4-ac66-2dddecad44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d0313aca-caf7-4eb2-85af-4947b674cd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f1028fac-05d6-4cfe-bffd-456b4d8a88b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da7641a8-e4b7-4bd5-90b6-789fd44fc4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7afb03e6-d313-45f4-ac66-2dddecad44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6cdb2c80-4395-498c-90bf-0211902ee8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c60e4425-41c3-4ae1-80a8-9ccf5f7f577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6cdb2c80-4395-498c-90bf-0211902ee8e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c60e4425-41c3-4ae1-80a8-9ccf5f7f577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6cdb2c80-4395-498c-90bf-0211902ee8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c60e4425-41c3-4ae1-80a8-9ccf5f7f577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c60e4425-41c3-4ae1-80a8-9ccf5f7f577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d0313aca-caf7-4eb2-85af-4947b674cd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f1028fac-05d6-4cfe-bffd-456b4d8a88b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a99eac3b-93ef-4c6c-be37-d75fe55df78b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651a3b10-1246-4d1b-a5e6-1a8a16c58c1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c60e4425-41c3-4ae1-80a8-9ccf5f7f577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ea1a8604-cee3-4991-b0c5-97546bc2e6d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af094ad7-3397-46bc-8997-acf9e03e79d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eacec30e-c55a-4ae3-8770-3476ad77502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c3dbb6a7-a8a5-4257-87c9-d8bda4483d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9f156abc-144d-4dc1-bf21-3a8cc9329c5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a3b7306f-2ebd-40e0-a558-77eb7e1cead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a02f99f9-4bd7-4235-845b-b54e8525603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9f156abc-144d-4dc1-bf21-3a8cc9329c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990c6806-a48c-4580-bb3d-9b7dc20b47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a3b7306f-2ebd-40e0-a558-77eb7e1cead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a02f99f9-4bd7-4235-845b-b54e8525603b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9f156abc-144d-4dc1-bf21-3a8cc9329c5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a3b7306f-2ebd-40e0-a558-77eb7e1cead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0637c763-68ef-467b-ae90-d6e9033351c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f1028fac-05d6-4cfe-bffd-456b4d8a88b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5935611d-48df-4eae-91cf-a56676895c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LIDE" val="1d3bc991-64e6-428a-937b-396a6fc61d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d0313aca-caf7-4eb2-85af-4947b674cd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PT_TEMPLATESHAPE" val="f1028fac-05d6-4cfe-bffd-456b4d8a88b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12905</TotalTime>
  <Words>540</Words>
  <Application>Microsoft Office PowerPoint</Application>
  <PresentationFormat>On-screen Show (16:9)</PresentationFormat>
  <Paragraphs>103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Futura Lt BT</vt:lpstr>
      <vt:lpstr>Futura Md BT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Fill These Positions? Hire Underqualified Applicants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Talent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Chamber of Commerce,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2013 Indiana Chamber Volunteer of the Year Awards Luncheon</dc:title>
  <dc:creator>Jennifer Sexton</dc:creator>
  <cp:lastModifiedBy>George, Jennifer</cp:lastModifiedBy>
  <cp:revision>626</cp:revision>
  <cp:lastPrinted>2019-10-23T13:57:43Z</cp:lastPrinted>
  <dcterms:created xsi:type="dcterms:W3CDTF">2013-11-05T14:27:43Z</dcterms:created>
  <dcterms:modified xsi:type="dcterms:W3CDTF">2019-10-23T19:36:28Z</dcterms:modified>
</cp:coreProperties>
</file>